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6F06C6-7CBC-4494-A5DC-A90AC5B65F88}" type="datetimeFigureOut">
              <a:rPr lang="uk-UA" smtClean="0"/>
              <a:pPr/>
              <a:t>18.12.2012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F12F6F-4F90-4041-A203-01AD24EC7D5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hkola.ostriv.in.ua/publication/code-6c9a939c3b78" TargetMode="External"/><Relationship Id="rId2" Type="http://schemas.openxmlformats.org/officeDocument/2006/relationships/hyperlink" Target="http://korolenko.kharkov.com/kvitkaosn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chives.gov.ua/Sections/Kvitka-O/" TargetMode="External"/><Relationship Id="rId5" Type="http://schemas.openxmlformats.org/officeDocument/2006/relationships/hyperlink" Target="http://kharkov.vbelous.net/ukrain/famous/fam-art/kvitka.htm" TargetMode="External"/><Relationship Id="rId4" Type="http://schemas.openxmlformats.org/officeDocument/2006/relationships/hyperlink" Target="http://www.ebk.net.ua/Book/synopsis/biografii/part1/001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3933056"/>
            <a:ext cx="4392489" cy="1497552"/>
          </a:xfrm>
        </p:spPr>
        <p:txBody>
          <a:bodyPr>
            <a:noAutofit/>
          </a:bodyPr>
          <a:lstStyle/>
          <a:p>
            <a:r>
              <a:rPr lang="uk-UA" sz="2400" dirty="0"/>
              <a:t>Не надивуюсь я, </a:t>
            </a:r>
            <a:r>
              <a:rPr lang="uk-UA" sz="2400" dirty="0" err="1"/>
              <a:t>создатель</a:t>
            </a:r>
            <a:r>
              <a:rPr lang="uk-UA" sz="2400" dirty="0" smtClean="0"/>
              <a:t>,</a:t>
            </a:r>
          </a:p>
          <a:p>
            <a:r>
              <a:rPr lang="ru-RU" sz="2400" dirty="0"/>
              <a:t>Какой у нас мудреный век</a:t>
            </a:r>
            <a:r>
              <a:rPr lang="ru-RU" sz="2400" dirty="0" smtClean="0"/>
              <a:t>:</a:t>
            </a:r>
          </a:p>
          <a:p>
            <a:r>
              <a:rPr lang="uk-UA" sz="2400" dirty="0" err="1"/>
              <a:t>Актер</a:t>
            </a:r>
            <a:r>
              <a:rPr lang="uk-UA" sz="2400" dirty="0"/>
              <a:t>, </a:t>
            </a:r>
            <a:r>
              <a:rPr lang="uk-UA" sz="2400" dirty="0" err="1"/>
              <a:t>поэт</a:t>
            </a:r>
            <a:r>
              <a:rPr lang="uk-UA" sz="2400" dirty="0"/>
              <a:t> и </a:t>
            </a:r>
            <a:r>
              <a:rPr lang="uk-UA" sz="2400" dirty="0" err="1"/>
              <a:t>заседатель</a:t>
            </a:r>
            <a:r>
              <a:rPr lang="uk-UA" sz="2400" dirty="0"/>
              <a:t> </a:t>
            </a:r>
            <a:r>
              <a:rPr lang="uk-UA" sz="2400" dirty="0" smtClean="0"/>
              <a:t>–</a:t>
            </a:r>
          </a:p>
          <a:p>
            <a:r>
              <a:rPr lang="ru-RU" sz="2400" dirty="0"/>
              <a:t>Один и тот же </a:t>
            </a:r>
            <a:r>
              <a:rPr lang="ru-RU" sz="2400" dirty="0" smtClean="0"/>
              <a:t>человек.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</a:t>
            </a:r>
            <a:r>
              <a:rPr lang="uk-UA" sz="2400" dirty="0" smtClean="0"/>
              <a:t>В. </a:t>
            </a:r>
            <a:r>
              <a:rPr lang="uk-UA" sz="2400" dirty="0" err="1" smtClean="0"/>
              <a:t>Каразін</a:t>
            </a:r>
            <a:endParaRPr lang="uk-UA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3528" y="764704"/>
            <a:ext cx="4896544" cy="3240360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4000" dirty="0" smtClean="0"/>
              <a:t>Григорій Квітка-Основ</a:t>
            </a:r>
            <a:r>
              <a:rPr lang="en-US" sz="4000" dirty="0" smtClean="0"/>
              <a:t>’</a:t>
            </a:r>
            <a:r>
              <a:rPr lang="uk-UA" sz="4000" dirty="0" err="1" smtClean="0"/>
              <a:t>яненко</a:t>
            </a:r>
            <a:r>
              <a:rPr lang="uk-UA" sz="4000" dirty="0" smtClean="0"/>
              <a:t> – основоположник української прози </a:t>
            </a:r>
            <a:endParaRPr lang="uk-UA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75153"/>
            <a:ext cx="3810000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665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653136"/>
            <a:ext cx="8208912" cy="1962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2800" dirty="0"/>
              <a:t>Григорій </a:t>
            </a:r>
            <a:r>
              <a:rPr lang="uk-UA" sz="2800" dirty="0" smtClean="0"/>
              <a:t>Квітка народився </a:t>
            </a:r>
            <a:r>
              <a:rPr lang="ru-RU" sz="2800" dirty="0" smtClean="0"/>
              <a:t>29 листопада </a:t>
            </a:r>
            <a:r>
              <a:rPr lang="ru-RU" sz="2800" dirty="0"/>
              <a:t>1778 р. </a:t>
            </a:r>
            <a:r>
              <a:rPr lang="ru-RU" sz="2800" dirty="0" err="1"/>
              <a:t>під</a:t>
            </a:r>
            <a:r>
              <a:rPr lang="ru-RU" sz="2800" dirty="0"/>
              <a:t> </a:t>
            </a:r>
            <a:r>
              <a:rPr lang="ru-RU" sz="2800" dirty="0" err="1"/>
              <a:t>Харковом</a:t>
            </a:r>
            <a:r>
              <a:rPr lang="ru-RU" sz="2800" dirty="0"/>
              <a:t> у родовому </a:t>
            </a:r>
            <a:r>
              <a:rPr lang="ru-RU" sz="2800" dirty="0" err="1" smtClean="0"/>
              <a:t>маєтку</a:t>
            </a:r>
            <a:r>
              <a:rPr lang="ru-RU" sz="2800" dirty="0"/>
              <a:t> </a:t>
            </a:r>
            <a:r>
              <a:rPr lang="ru-RU" sz="2800" dirty="0" smtClean="0"/>
              <a:t>Основа </a:t>
            </a:r>
            <a:r>
              <a:rPr lang="ru-RU" sz="2800" dirty="0"/>
              <a:t>(</a:t>
            </a:r>
            <a:r>
              <a:rPr lang="ru-RU" sz="2800" dirty="0" err="1"/>
              <a:t>звідси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літературний</a:t>
            </a:r>
            <a:r>
              <a:rPr lang="ru-RU" sz="2800" dirty="0"/>
              <a:t> </a:t>
            </a:r>
            <a:r>
              <a:rPr lang="ru-RU" sz="2800" dirty="0" err="1"/>
              <a:t>псевдонім</a:t>
            </a:r>
            <a:r>
              <a:rPr lang="ru-RU" sz="2800" dirty="0"/>
              <a:t> — </a:t>
            </a:r>
            <a:r>
              <a:rPr lang="ru-RU" sz="2800" dirty="0" err="1"/>
              <a:t>Основ'яненко</a:t>
            </a:r>
            <a:r>
              <a:rPr lang="ru-RU" sz="2800" dirty="0"/>
              <a:t>).</a:t>
            </a:r>
            <a:endParaRPr lang="uk-UA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1196752"/>
            <a:ext cx="5228489" cy="33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31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779912" y="1196752"/>
            <a:ext cx="5184576" cy="5328592"/>
          </a:xfrm>
        </p:spPr>
        <p:txBody>
          <a:bodyPr>
            <a:normAutofit fontScale="85000" lnSpcReduction="10000"/>
          </a:bodyPr>
          <a:lstStyle/>
          <a:p>
            <a:pPr marL="45720" indent="0" algn="ctr">
              <a:buNone/>
            </a:pPr>
            <a:r>
              <a:rPr lang="uk-UA" sz="2800" dirty="0"/>
              <a:t>Походив </a:t>
            </a:r>
            <a:r>
              <a:rPr lang="uk-UA" sz="2800" dirty="0" smtClean="0"/>
              <a:t>із </a:t>
            </a:r>
            <a:r>
              <a:rPr lang="ru-RU" sz="2800" dirty="0" err="1" smtClean="0"/>
              <a:t>дворянського</a:t>
            </a:r>
            <a:r>
              <a:rPr lang="ru-RU" sz="2800" dirty="0" smtClean="0"/>
              <a:t> роду </a:t>
            </a:r>
            <a:r>
              <a:rPr lang="ru-RU" sz="2800" dirty="0" err="1"/>
              <a:t>козачого</a:t>
            </a:r>
            <a:r>
              <a:rPr lang="ru-RU" sz="2800" dirty="0"/>
              <a:t> </a:t>
            </a:r>
            <a:r>
              <a:rPr lang="ru-RU" sz="2800" dirty="0" err="1" smtClean="0"/>
              <a:t>старшинського</a:t>
            </a:r>
            <a:r>
              <a:rPr lang="ru-RU" sz="2800" dirty="0"/>
              <a:t> </a:t>
            </a:r>
            <a:r>
              <a:rPr lang="ru-RU" sz="2800" dirty="0" err="1" smtClean="0"/>
              <a:t>походження</a:t>
            </a:r>
            <a:r>
              <a:rPr lang="ru-RU" sz="2800" dirty="0"/>
              <a:t>, </a:t>
            </a:r>
            <a:r>
              <a:rPr lang="ru-RU" sz="2800" dirty="0" smtClean="0"/>
              <a:t>герб Лис</a:t>
            </a:r>
            <a:r>
              <a:rPr lang="uk-UA" sz="2800" dirty="0" smtClean="0"/>
              <a:t>. </a:t>
            </a:r>
            <a:r>
              <a:rPr lang="uk-UA" sz="2800" dirty="0"/>
              <a:t>Квітки з'являються в </a:t>
            </a:r>
            <a:r>
              <a:rPr lang="en-US" sz="2800" dirty="0"/>
              <a:t>XVII </a:t>
            </a:r>
            <a:r>
              <a:rPr lang="uk-UA" sz="2800" dirty="0"/>
              <a:t>столітті спершу на Полтавщині, де один </a:t>
            </a:r>
            <a:r>
              <a:rPr lang="uk-UA" sz="2800" dirty="0" smtClean="0"/>
              <a:t>із </a:t>
            </a:r>
            <a:r>
              <a:rPr lang="uk-UA" sz="2800" dirty="0"/>
              <a:t>Квіток був Гадяцьким полковником, а потім переселяються в Слобідську Україну, де Квітки теж бували полковниками різних слобідських полків і зв'язали своє ім'я </a:t>
            </a:r>
            <a:r>
              <a:rPr lang="uk-UA" sz="2800" dirty="0" smtClean="0"/>
              <a:t>із заснуванням міста Харкова</a:t>
            </a:r>
            <a:r>
              <a:rPr lang="uk-UA" sz="2800" dirty="0"/>
              <a:t>. Поряд </a:t>
            </a:r>
            <a:r>
              <a:rPr lang="uk-UA" sz="2800" dirty="0" smtClean="0"/>
              <a:t>із </a:t>
            </a:r>
            <a:r>
              <a:rPr lang="uk-UA" sz="2800" dirty="0" err="1"/>
              <a:t>Донцями-Захаржевськими</a:t>
            </a:r>
            <a:r>
              <a:rPr lang="uk-UA" sz="2800" dirty="0"/>
              <a:t>, </a:t>
            </a:r>
            <a:r>
              <a:rPr lang="uk-UA" sz="2800" dirty="0" err="1"/>
              <a:t>Куликовськими</a:t>
            </a:r>
            <a:r>
              <a:rPr lang="uk-UA" sz="2800" dirty="0"/>
              <a:t>, </a:t>
            </a:r>
            <a:r>
              <a:rPr lang="uk-UA" sz="2800" dirty="0" err="1"/>
              <a:t>Шидловськими</a:t>
            </a:r>
            <a:r>
              <a:rPr lang="uk-UA" sz="2800" dirty="0"/>
              <a:t> склали служилу дворянську еліту місцевого </a:t>
            </a:r>
            <a:r>
              <a:rPr lang="uk-UA" sz="2800" dirty="0" smtClean="0"/>
              <a:t>значення.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208" y="1196752"/>
            <a:ext cx="3672129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265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95936" y="1340768"/>
            <a:ext cx="4824536" cy="4824536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uk-UA" sz="2800" dirty="0"/>
              <a:t>З дитинства </a:t>
            </a:r>
            <a:r>
              <a:rPr lang="uk-UA" sz="2800" dirty="0" smtClean="0"/>
              <a:t>Квітка був </a:t>
            </a:r>
            <a:r>
              <a:rPr lang="uk-UA" sz="2800" dirty="0"/>
              <a:t>хворим і кволим. </a:t>
            </a:r>
            <a:r>
              <a:rPr lang="uk-UA" sz="2800" dirty="0" smtClean="0"/>
              <a:t>Через діатез у </a:t>
            </a:r>
            <a:r>
              <a:rPr lang="uk-UA" sz="2800" dirty="0"/>
              <a:t>п'ятирічному віці хлопчик осліп. Зір повернувся до нього знов після відвідування </a:t>
            </a:r>
            <a:r>
              <a:rPr lang="uk-UA" sz="2800" dirty="0" err="1"/>
              <a:t>Озерянського</a:t>
            </a:r>
            <a:r>
              <a:rPr lang="uk-UA" sz="2800" dirty="0"/>
              <a:t> </a:t>
            </a:r>
            <a:r>
              <a:rPr lang="uk-UA" sz="2800" dirty="0" smtClean="0"/>
              <a:t>храму. </a:t>
            </a:r>
            <a:r>
              <a:rPr lang="uk-UA" sz="2800" dirty="0"/>
              <a:t>Юний Квітка побачив світло, що йшло від ікони </a:t>
            </a:r>
            <a:r>
              <a:rPr lang="uk-UA" sz="2800" dirty="0" err="1"/>
              <a:t>Озерянської</a:t>
            </a:r>
            <a:r>
              <a:rPr lang="uk-UA" sz="2800" dirty="0"/>
              <a:t> Божої Матері й прозрів</a:t>
            </a:r>
            <a:r>
              <a:rPr lang="uk-UA" sz="2800" dirty="0" smtClean="0"/>
              <a:t>. Ця п</a:t>
            </a:r>
            <a:r>
              <a:rPr lang="ru-RU" sz="2800" dirty="0" err="1" smtClean="0"/>
              <a:t>одія</a:t>
            </a:r>
            <a:r>
              <a:rPr lang="ru-RU" sz="2800" dirty="0" smtClean="0"/>
              <a:t> мала </a:t>
            </a:r>
            <a:r>
              <a:rPr lang="ru-RU" sz="2800" dirty="0" err="1"/>
              <a:t>такий</a:t>
            </a:r>
            <a:r>
              <a:rPr lang="ru-RU" sz="2800" dirty="0"/>
              <a:t> великий </a:t>
            </a:r>
            <a:r>
              <a:rPr lang="ru-RU" sz="2800" dirty="0" err="1"/>
              <a:t>вплив</a:t>
            </a:r>
            <a:r>
              <a:rPr lang="ru-RU" sz="2800" dirty="0"/>
              <a:t> на </a:t>
            </a:r>
            <a:r>
              <a:rPr lang="ru-RU" sz="2800" dirty="0" err="1"/>
              <a:t>нього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smtClean="0"/>
              <a:t>у 23 роки </a:t>
            </a:r>
            <a:r>
              <a:rPr lang="ru-RU" sz="2800" dirty="0" err="1" smtClean="0"/>
              <a:t>він</a:t>
            </a:r>
            <a:r>
              <a:rPr lang="ru-RU" sz="2800" dirty="0" smtClean="0"/>
              <a:t> став </a:t>
            </a:r>
            <a:r>
              <a:rPr lang="ru-RU" sz="2800" dirty="0"/>
              <a:t>послушником </a:t>
            </a:r>
            <a:r>
              <a:rPr lang="ru-RU" sz="2800" dirty="0" err="1"/>
              <a:t>монастиря</a:t>
            </a:r>
            <a:r>
              <a:rPr lang="ru-RU" sz="2800" dirty="0"/>
              <a:t>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196752"/>
            <a:ext cx="3414454" cy="518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3583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31910" y="1340768"/>
            <a:ext cx="3872537" cy="4968552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ru-RU" sz="2800" dirty="0" err="1"/>
              <a:t>Григорій</a:t>
            </a:r>
            <a:r>
              <a:rPr lang="ru-RU" sz="2800" dirty="0"/>
              <a:t> </a:t>
            </a:r>
            <a:r>
              <a:rPr lang="ru-RU" sz="2800" dirty="0" err="1"/>
              <a:t>Квітка-Основ'яненко</a:t>
            </a:r>
            <a:r>
              <a:rPr lang="ru-RU" sz="2800" dirty="0"/>
              <a:t> не </a:t>
            </a:r>
            <a:r>
              <a:rPr lang="ru-RU" sz="2800" dirty="0" err="1"/>
              <a:t>здобув</a:t>
            </a:r>
            <a:r>
              <a:rPr lang="ru-RU" sz="2800" dirty="0"/>
              <a:t> </a:t>
            </a:r>
            <a:r>
              <a:rPr lang="ru-RU" sz="2800" dirty="0" err="1"/>
              <a:t>широкої</a:t>
            </a:r>
            <a:r>
              <a:rPr lang="ru-RU" sz="2800" dirty="0"/>
              <a:t> </a:t>
            </a:r>
            <a:r>
              <a:rPr lang="ru-RU" sz="2800" dirty="0" err="1"/>
              <a:t>освіти</a:t>
            </a:r>
            <a:r>
              <a:rPr lang="ru-RU" sz="2800" dirty="0"/>
              <a:t> в </a:t>
            </a:r>
            <a:r>
              <a:rPr lang="ru-RU" sz="2800" dirty="0" err="1"/>
              <a:t>учбових</a:t>
            </a:r>
            <a:r>
              <a:rPr lang="ru-RU" sz="2800" dirty="0"/>
              <a:t> закладах, </a:t>
            </a:r>
            <a:r>
              <a:rPr lang="ru-RU" sz="2800" dirty="0" err="1"/>
              <a:t>навчався</a:t>
            </a:r>
            <a:r>
              <a:rPr lang="ru-RU" sz="2800" dirty="0"/>
              <a:t> </a:t>
            </a:r>
            <a:r>
              <a:rPr lang="ru-RU" sz="2800" dirty="0" err="1"/>
              <a:t>лише</a:t>
            </a:r>
            <a:r>
              <a:rPr lang="ru-RU" sz="2800" dirty="0"/>
              <a:t> </a:t>
            </a:r>
            <a:r>
              <a:rPr lang="ru-RU" sz="2800" dirty="0" err="1"/>
              <a:t>вдома</a:t>
            </a:r>
            <a:r>
              <a:rPr lang="ru-RU" sz="2800" dirty="0"/>
              <a:t> та в </a:t>
            </a:r>
            <a:r>
              <a:rPr lang="ru-RU" sz="2800" dirty="0" err="1"/>
              <a:t>школі</a:t>
            </a:r>
            <a:r>
              <a:rPr lang="ru-RU" sz="2800" dirty="0"/>
              <a:t> при </a:t>
            </a:r>
            <a:r>
              <a:rPr lang="ru-RU" sz="2800" dirty="0" err="1"/>
              <a:t>монастирі</a:t>
            </a:r>
            <a:r>
              <a:rPr lang="ru-RU" sz="2800" dirty="0"/>
              <a:t>. </a:t>
            </a:r>
            <a:r>
              <a:rPr lang="ru-RU" sz="2800" dirty="0" err="1" smtClean="0"/>
              <a:t>Мав</a:t>
            </a:r>
            <a:r>
              <a:rPr lang="ru-RU" sz="2800" dirty="0" smtClean="0"/>
              <a:t> </a:t>
            </a:r>
            <a:r>
              <a:rPr lang="ru-RU" sz="2800" dirty="0" err="1" smtClean="0"/>
              <a:t>музичний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хист</a:t>
            </a:r>
            <a:r>
              <a:rPr lang="ru-RU" sz="2800" dirty="0" smtClean="0"/>
              <a:t>: </a:t>
            </a:r>
            <a:r>
              <a:rPr lang="ru-RU" sz="2800" dirty="0" err="1" smtClean="0"/>
              <a:t>грав</a:t>
            </a:r>
            <a:r>
              <a:rPr lang="ru-RU" sz="2800" dirty="0" smtClean="0"/>
              <a:t> </a:t>
            </a:r>
            <a:r>
              <a:rPr lang="ru-RU" sz="2800" dirty="0"/>
              <a:t>на </a:t>
            </a:r>
            <a:r>
              <a:rPr lang="ru-RU" sz="2800" dirty="0" err="1"/>
              <a:t>флейті</a:t>
            </a:r>
            <a:r>
              <a:rPr lang="ru-RU" sz="2800" dirty="0"/>
              <a:t> та </a:t>
            </a:r>
            <a:r>
              <a:rPr lang="ru-RU" sz="2800" dirty="0" err="1" smtClean="0"/>
              <a:t>фортепіано</a:t>
            </a:r>
            <a:r>
              <a:rPr lang="ru-RU" sz="2800" dirty="0" smtClean="0"/>
              <a:t>. </a:t>
            </a:r>
            <a:r>
              <a:rPr lang="ru-RU" sz="2800" dirty="0"/>
              <a:t>Родину </a:t>
            </a:r>
            <a:r>
              <a:rPr lang="ru-RU" sz="2800" dirty="0" err="1"/>
              <a:t>Квіток</a:t>
            </a:r>
            <a:r>
              <a:rPr lang="ru-RU" sz="2800" dirty="0"/>
              <a:t> часто </a:t>
            </a:r>
            <a:r>
              <a:rPr lang="ru-RU" sz="2800" dirty="0" err="1"/>
              <a:t>відвідував</a:t>
            </a:r>
            <a:r>
              <a:rPr lang="ru-RU" sz="2800" dirty="0"/>
              <a:t> </a:t>
            </a:r>
            <a:r>
              <a:rPr lang="ru-RU" sz="2800" dirty="0" err="1" smtClean="0"/>
              <a:t>Григорій</a:t>
            </a:r>
            <a:r>
              <a:rPr lang="ru-RU" sz="2800" dirty="0" smtClean="0"/>
              <a:t> Сковорода.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939081"/>
            <a:ext cx="2448272" cy="3442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75656"/>
            <a:ext cx="246334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777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437112"/>
            <a:ext cx="8424936" cy="2232248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2800" dirty="0" smtClean="0"/>
              <a:t>У </a:t>
            </a:r>
            <a:r>
              <a:rPr lang="ru-RU" sz="2800" dirty="0"/>
              <a:t>1812 </a:t>
            </a:r>
            <a:r>
              <a:rPr lang="ru-RU" sz="2800" dirty="0" err="1"/>
              <a:t>році</a:t>
            </a:r>
            <a:r>
              <a:rPr lang="ru-RU" sz="2800" dirty="0"/>
              <a:t> </a:t>
            </a:r>
            <a:r>
              <a:rPr lang="ru-RU" sz="2800" dirty="0" smtClean="0"/>
              <a:t>Г. </a:t>
            </a:r>
            <a:r>
              <a:rPr lang="ru-RU" sz="2800" dirty="0" err="1" smtClean="0"/>
              <a:t>Квітка</a:t>
            </a:r>
            <a:r>
              <a:rPr lang="ru-RU" sz="2800" dirty="0" smtClean="0"/>
              <a:t> </a:t>
            </a:r>
            <a:r>
              <a:rPr lang="ru-RU" sz="2800" dirty="0" err="1"/>
              <a:t>починає</a:t>
            </a:r>
            <a:r>
              <a:rPr lang="ru-RU" sz="2800" dirty="0"/>
              <a:t> свою </a:t>
            </a:r>
            <a:r>
              <a:rPr lang="ru-RU" sz="2800" dirty="0" err="1"/>
              <a:t>громадську</a:t>
            </a:r>
            <a:r>
              <a:rPr lang="ru-RU" sz="2800" dirty="0"/>
              <a:t> </a:t>
            </a:r>
            <a:r>
              <a:rPr lang="ru-RU" sz="2800" dirty="0" err="1"/>
              <a:t>діяльність</a:t>
            </a:r>
            <a:r>
              <a:rPr lang="ru-RU" sz="2800" dirty="0" smtClean="0"/>
              <a:t>. </a:t>
            </a:r>
            <a:r>
              <a:rPr lang="ru-RU" sz="2800" dirty="0" err="1" smtClean="0"/>
              <a:t>Він</a:t>
            </a:r>
            <a:r>
              <a:rPr lang="ru-RU" sz="2800" dirty="0" smtClean="0"/>
              <a:t> – директор  </a:t>
            </a:r>
            <a:r>
              <a:rPr lang="ru-RU" sz="2800" dirty="0" err="1" smtClean="0"/>
              <a:t>Харківського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громадського</a:t>
            </a:r>
            <a:r>
              <a:rPr lang="ru-RU" sz="2800" dirty="0" smtClean="0"/>
              <a:t> театру. </a:t>
            </a:r>
            <a:r>
              <a:rPr lang="ru-RU" sz="2800" dirty="0"/>
              <a:t>Є </a:t>
            </a:r>
            <a:r>
              <a:rPr lang="ru-RU" sz="2800" dirty="0" err="1"/>
              <a:t>ініціатором</a:t>
            </a:r>
            <a:r>
              <a:rPr lang="ru-RU" sz="2800" dirty="0"/>
              <a:t> </a:t>
            </a:r>
            <a:r>
              <a:rPr lang="ru-RU" sz="2800" dirty="0" err="1"/>
              <a:t>відкриття</a:t>
            </a:r>
            <a:r>
              <a:rPr lang="ru-RU" sz="2800" dirty="0"/>
              <a:t> </a:t>
            </a:r>
            <a:r>
              <a:rPr lang="ru-RU" sz="2800" dirty="0" err="1" smtClean="0"/>
              <a:t>інституту</a:t>
            </a:r>
            <a:r>
              <a:rPr lang="ru-RU" sz="2800" dirty="0" smtClean="0"/>
              <a:t> </a:t>
            </a:r>
            <a:r>
              <a:rPr lang="ru-RU" sz="2800" dirty="0" err="1"/>
              <a:t>шляхетних</a:t>
            </a:r>
            <a:r>
              <a:rPr lang="ru-RU" sz="2800" dirty="0"/>
              <a:t> </a:t>
            </a:r>
            <a:r>
              <a:rPr lang="ru-RU" sz="2800" dirty="0" err="1" smtClean="0"/>
              <a:t>дівиць</a:t>
            </a:r>
            <a:r>
              <a:rPr lang="ru-RU" sz="2800" dirty="0"/>
              <a:t>. </a:t>
            </a:r>
            <a:r>
              <a:rPr lang="ru-RU" sz="2800" dirty="0" err="1" smtClean="0"/>
              <a:t>Завдяки</a:t>
            </a:r>
            <a:r>
              <a:rPr lang="ru-RU" sz="2800" dirty="0" smtClean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 smtClean="0"/>
              <a:t>старанням</a:t>
            </a:r>
            <a:r>
              <a:rPr lang="ru-RU" sz="2800" dirty="0" smtClean="0"/>
              <a:t> </a:t>
            </a:r>
            <a:r>
              <a:rPr lang="ru-RU" sz="2800" dirty="0" err="1"/>
              <a:t>були</a:t>
            </a:r>
            <a:r>
              <a:rPr lang="ru-RU" sz="2800" dirty="0"/>
              <a:t> </a:t>
            </a:r>
            <a:r>
              <a:rPr lang="ru-RU" sz="2800" dirty="0" err="1"/>
              <a:t>також</a:t>
            </a:r>
            <a:r>
              <a:rPr lang="ru-RU" sz="2800" dirty="0"/>
              <a:t>  </a:t>
            </a:r>
            <a:r>
              <a:rPr lang="ru-RU" sz="2800" dirty="0" err="1"/>
              <a:t>відкриті</a:t>
            </a:r>
            <a:r>
              <a:rPr lang="ru-RU" sz="2800" dirty="0"/>
              <a:t> </a:t>
            </a:r>
            <a:r>
              <a:rPr lang="ru-RU" sz="2800" dirty="0" err="1"/>
              <a:t>Кадетський</a:t>
            </a:r>
            <a:r>
              <a:rPr lang="ru-RU" sz="2800" dirty="0"/>
              <a:t> корпус і </a:t>
            </a:r>
            <a:r>
              <a:rPr lang="ru-RU" sz="2800" dirty="0" err="1"/>
              <a:t>Публічна</a:t>
            </a:r>
            <a:r>
              <a:rPr lang="ru-RU" sz="2800" dirty="0"/>
              <a:t> </a:t>
            </a:r>
            <a:r>
              <a:rPr lang="ru-RU" sz="2800" dirty="0" err="1" smtClean="0"/>
              <a:t>бібліотека</a:t>
            </a:r>
            <a:r>
              <a:rPr lang="ru-RU" sz="2800" dirty="0" smtClean="0"/>
              <a:t>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1052736"/>
            <a:ext cx="5400600" cy="33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083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355977" y="1268760"/>
            <a:ext cx="4464496" cy="5184576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2800" dirty="0" err="1" smtClean="0"/>
              <a:t>Квітка</a:t>
            </a:r>
            <a:r>
              <a:rPr lang="ru-RU" sz="2800" dirty="0" smtClean="0"/>
              <a:t>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прихильником</a:t>
            </a:r>
            <a:r>
              <a:rPr lang="ru-RU" sz="2800" dirty="0"/>
              <a:t> </a:t>
            </a:r>
            <a:r>
              <a:rPr lang="ru-RU" sz="2800" dirty="0" err="1"/>
              <a:t>ідеї</a:t>
            </a:r>
            <a:r>
              <a:rPr lang="ru-RU" sz="2800" dirty="0"/>
              <a:t> </a:t>
            </a:r>
            <a:r>
              <a:rPr lang="ru-RU" sz="2800" dirty="0" err="1"/>
              <a:t>вдосконалення</a:t>
            </a:r>
            <a:r>
              <a:rPr lang="ru-RU" sz="2800" dirty="0"/>
              <a:t> </a:t>
            </a:r>
            <a:r>
              <a:rPr lang="ru-RU" sz="2800" dirty="0" err="1"/>
              <a:t>суспільства</a:t>
            </a:r>
            <a:r>
              <a:rPr lang="ru-RU" sz="2800" dirty="0"/>
              <a:t> шляхом реформ та </a:t>
            </a:r>
            <a:r>
              <a:rPr lang="ru-RU" sz="2800" dirty="0" err="1"/>
              <a:t>впливу</a:t>
            </a:r>
            <a:r>
              <a:rPr lang="ru-RU" sz="2800" dirty="0"/>
              <a:t> на </a:t>
            </a:r>
            <a:r>
              <a:rPr lang="ru-RU" sz="2800" dirty="0" err="1"/>
              <a:t>нього</a:t>
            </a:r>
            <a:r>
              <a:rPr lang="ru-RU" sz="2800" dirty="0"/>
              <a:t> </a:t>
            </a:r>
            <a:r>
              <a:rPr lang="ru-RU" sz="2800" dirty="0" err="1"/>
              <a:t>засобами</a:t>
            </a:r>
            <a:r>
              <a:rPr lang="ru-RU" sz="2800" dirty="0"/>
              <a:t> </a:t>
            </a:r>
            <a:r>
              <a:rPr lang="ru-RU" sz="2800" dirty="0" err="1"/>
              <a:t>літературного</a:t>
            </a:r>
            <a:r>
              <a:rPr lang="ru-RU" sz="2800" dirty="0"/>
              <a:t> і театрального </a:t>
            </a:r>
            <a:r>
              <a:rPr lang="ru-RU" sz="2800" dirty="0" err="1"/>
              <a:t>мистецтва</a:t>
            </a:r>
            <a:r>
              <a:rPr lang="ru-RU" sz="2800" dirty="0"/>
              <a:t>. </a:t>
            </a:r>
            <a:r>
              <a:rPr lang="ru-RU" sz="2800" dirty="0" err="1" smtClean="0"/>
              <a:t>Виступав</a:t>
            </a:r>
            <a:r>
              <a:rPr lang="ru-RU" sz="2800" dirty="0" smtClean="0"/>
              <a:t> </a:t>
            </a:r>
            <a:r>
              <a:rPr lang="ru-RU" sz="2800" dirty="0"/>
              <a:t>з пропагандою </a:t>
            </a:r>
            <a:r>
              <a:rPr lang="ru-RU" sz="2800" dirty="0" err="1"/>
              <a:t>народної</a:t>
            </a:r>
            <a:r>
              <a:rPr lang="ru-RU" sz="2800" dirty="0"/>
              <a:t> теми в </a:t>
            </a:r>
            <a:r>
              <a:rPr lang="ru-RU" sz="2800" dirty="0" err="1"/>
              <a:t>літературі</a:t>
            </a:r>
            <a:r>
              <a:rPr lang="ru-RU" sz="2800" dirty="0"/>
              <a:t>,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переконаний</a:t>
            </a:r>
            <a:r>
              <a:rPr lang="ru-RU" sz="2800" dirty="0"/>
              <a:t> </a:t>
            </a:r>
            <a:r>
              <a:rPr lang="ru-RU" sz="2800" dirty="0" smtClean="0"/>
              <a:t>у </a:t>
            </a:r>
            <a:r>
              <a:rPr lang="ru-RU" sz="2800" dirty="0" err="1"/>
              <a:t>позастановій</a:t>
            </a:r>
            <a:r>
              <a:rPr lang="ru-RU" sz="2800" dirty="0"/>
              <a:t> </a:t>
            </a:r>
            <a:r>
              <a:rPr lang="ru-RU" sz="2800" dirty="0" err="1"/>
              <a:t>цінності</a:t>
            </a:r>
            <a:r>
              <a:rPr lang="ru-RU" sz="2800" dirty="0"/>
              <a:t> </a:t>
            </a:r>
            <a:r>
              <a:rPr lang="ru-RU" sz="2800" dirty="0" err="1"/>
              <a:t>особистості</a:t>
            </a:r>
            <a:r>
              <a:rPr lang="ru-RU" sz="2800" dirty="0"/>
              <a:t>. </a:t>
            </a:r>
            <a:r>
              <a:rPr lang="ru-RU" sz="2800" dirty="0" err="1"/>
              <a:t>Свої</a:t>
            </a:r>
            <a:r>
              <a:rPr lang="ru-RU" sz="2800" dirty="0"/>
              <a:t> </a:t>
            </a:r>
            <a:r>
              <a:rPr lang="ru-RU" sz="2800" dirty="0" err="1"/>
              <a:t>перші</a:t>
            </a:r>
            <a:r>
              <a:rPr lang="ru-RU" sz="2800" dirty="0"/>
              <a:t> твори </a:t>
            </a:r>
            <a:r>
              <a:rPr lang="ru-RU" sz="2800" dirty="0" err="1"/>
              <a:t>друкував</a:t>
            </a:r>
            <a:r>
              <a:rPr lang="ru-RU" sz="2800" dirty="0"/>
              <a:t> у </a:t>
            </a:r>
            <a:r>
              <a:rPr lang="ru-RU" sz="2800" dirty="0" err="1"/>
              <a:t>журналі</a:t>
            </a:r>
            <a:r>
              <a:rPr lang="ru-RU" sz="2800" dirty="0"/>
              <a:t> «Украинский Вестник</a:t>
            </a:r>
            <a:r>
              <a:rPr lang="ru-RU" sz="2800" dirty="0" smtClean="0"/>
              <a:t>».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196752"/>
            <a:ext cx="3240360" cy="513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6081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67944" y="1475656"/>
            <a:ext cx="4536503" cy="497768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dirty="0" err="1"/>
              <a:t>Справжній</a:t>
            </a:r>
            <a:r>
              <a:rPr lang="ru-RU" sz="2800" dirty="0"/>
              <a:t> талант </a:t>
            </a:r>
            <a:r>
              <a:rPr lang="ru-RU" sz="2800" dirty="0" err="1"/>
              <a:t>письменника</a:t>
            </a:r>
            <a:r>
              <a:rPr lang="ru-RU" sz="2800" dirty="0"/>
              <a:t> </a:t>
            </a:r>
            <a:r>
              <a:rPr lang="ru-RU" sz="2800" dirty="0" err="1" smtClean="0"/>
              <a:t>виявився</a:t>
            </a:r>
            <a:r>
              <a:rPr lang="ru-RU" sz="2800" dirty="0" smtClean="0"/>
              <a:t> </a:t>
            </a:r>
            <a:r>
              <a:rPr lang="ru-RU" sz="2800" dirty="0"/>
              <a:t>на початку 30-х </a:t>
            </a:r>
            <a:r>
              <a:rPr lang="ru-RU" sz="2800" dirty="0" err="1"/>
              <a:t>років</a:t>
            </a:r>
            <a:r>
              <a:rPr lang="ru-RU" sz="2800" dirty="0"/>
              <a:t>, </a:t>
            </a:r>
            <a:r>
              <a:rPr lang="ru-RU" sz="2800" dirty="0" smtClean="0"/>
              <a:t>коли </a:t>
            </a:r>
            <a:r>
              <a:rPr lang="ru-RU" sz="2800" dirty="0" err="1"/>
              <a:t>він</a:t>
            </a:r>
            <a:r>
              <a:rPr lang="ru-RU" sz="2800" dirty="0"/>
              <a:t> почав </a:t>
            </a:r>
            <a:r>
              <a:rPr lang="ru-RU" sz="2800" dirty="0" err="1"/>
              <a:t>писати</a:t>
            </a:r>
            <a:r>
              <a:rPr lang="ru-RU" sz="2800" dirty="0"/>
              <a:t> </a:t>
            </a:r>
            <a:r>
              <a:rPr lang="ru-RU" sz="2800" dirty="0" err="1"/>
              <a:t>українською</a:t>
            </a:r>
            <a:r>
              <a:rPr lang="ru-RU" sz="2800" dirty="0"/>
              <a:t> </a:t>
            </a:r>
            <a:r>
              <a:rPr lang="ru-RU" sz="2800" dirty="0" err="1" smtClean="0"/>
              <a:t>мовою</a:t>
            </a:r>
            <a:r>
              <a:rPr lang="ru-RU" sz="2800" dirty="0" smtClean="0"/>
              <a:t>. </a:t>
            </a:r>
            <a:r>
              <a:rPr lang="ru-RU" sz="2800" dirty="0" err="1" smtClean="0"/>
              <a:t>Сучасники</a:t>
            </a:r>
            <a:r>
              <a:rPr lang="ru-RU" sz="2800" dirty="0" smtClean="0"/>
              <a:t> </a:t>
            </a:r>
            <a:r>
              <a:rPr lang="ru-RU" sz="2800" dirty="0" err="1"/>
              <a:t>свідчать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 smtClean="0"/>
              <a:t>реалізувати</a:t>
            </a:r>
            <a:r>
              <a:rPr lang="ru-RU" sz="2800" dirty="0" smtClean="0"/>
              <a:t> себе </a:t>
            </a:r>
            <a:r>
              <a:rPr lang="ru-RU" sz="2800" dirty="0"/>
              <a:t>в </a:t>
            </a:r>
            <a:r>
              <a:rPr lang="ru-RU" sz="2800" dirty="0" err="1"/>
              <a:t>літературі</a:t>
            </a:r>
            <a:r>
              <a:rPr lang="ru-RU" sz="2800" dirty="0"/>
              <a:t> </a:t>
            </a:r>
            <a:r>
              <a:rPr lang="ru-RU" sz="2800" dirty="0" err="1"/>
              <a:t>письменнику</a:t>
            </a:r>
            <a:r>
              <a:rPr lang="ru-RU" sz="2800" dirty="0"/>
              <a:t> </a:t>
            </a:r>
            <a:r>
              <a:rPr lang="ru-RU" sz="2800" dirty="0" err="1"/>
              <a:t>допомогла</a:t>
            </a:r>
            <a:r>
              <a:rPr lang="ru-RU" sz="2800" dirty="0"/>
              <a:t>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/>
              <a:t>дружина Ганна </a:t>
            </a:r>
            <a:r>
              <a:rPr lang="ru-RU" sz="2800" dirty="0" err="1"/>
              <a:t>Григорівна</a:t>
            </a:r>
            <a:r>
              <a:rPr lang="ru-RU" sz="2800" dirty="0"/>
              <a:t> </a:t>
            </a:r>
            <a:r>
              <a:rPr lang="ru-RU" sz="2800" dirty="0" smtClean="0"/>
              <a:t>– </a:t>
            </a:r>
            <a:r>
              <a:rPr lang="ru-RU" sz="2800" dirty="0" err="1"/>
              <a:t>класна</a:t>
            </a:r>
            <a:r>
              <a:rPr lang="ru-RU" sz="2800" dirty="0"/>
              <a:t> дама </a:t>
            </a:r>
            <a:r>
              <a:rPr lang="ru-RU" sz="2800" dirty="0" err="1"/>
              <a:t>інституту</a:t>
            </a:r>
            <a:r>
              <a:rPr lang="ru-RU" sz="2800" dirty="0"/>
              <a:t> </a:t>
            </a:r>
            <a:r>
              <a:rPr lang="ru-RU" sz="2800" dirty="0" err="1" smtClean="0"/>
              <a:t>благородних</a:t>
            </a:r>
            <a:r>
              <a:rPr lang="ru-RU" sz="2800" dirty="0" smtClean="0"/>
              <a:t> </a:t>
            </a:r>
            <a:r>
              <a:rPr lang="ru-RU" sz="2800" dirty="0" err="1"/>
              <a:t>дівиць</a:t>
            </a:r>
            <a:r>
              <a:rPr lang="ru-RU" sz="2800" dirty="0"/>
              <a:t>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151" y="1628800"/>
            <a:ext cx="3427580" cy="45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270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23928" y="1475656"/>
            <a:ext cx="4752528" cy="4761656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2800" dirty="0" err="1" smtClean="0"/>
              <a:t>Наукова</a:t>
            </a:r>
            <a:r>
              <a:rPr lang="ru-RU" sz="2800" dirty="0" smtClean="0"/>
              <a:t> </a:t>
            </a:r>
            <a:r>
              <a:rPr lang="ru-RU" sz="2800" dirty="0" err="1"/>
              <a:t>громадськість</a:t>
            </a:r>
            <a:r>
              <a:rPr lang="ru-RU" sz="2800" dirty="0"/>
              <a:t> </a:t>
            </a:r>
            <a:r>
              <a:rPr lang="ru-RU" sz="2800" dirty="0" err="1"/>
              <a:t>обрала</a:t>
            </a:r>
            <a:r>
              <a:rPr lang="ru-RU" sz="2800" dirty="0"/>
              <a:t> </a:t>
            </a:r>
            <a:r>
              <a:rPr lang="ru-RU" sz="2800" dirty="0" err="1" smtClean="0"/>
              <a:t>Квітку-Основ'яненка</a:t>
            </a:r>
            <a:r>
              <a:rPr lang="ru-RU" sz="2800" dirty="0" smtClean="0"/>
              <a:t> </a:t>
            </a:r>
            <a:r>
              <a:rPr lang="ru-RU" sz="2800" dirty="0"/>
              <a:t>членом </a:t>
            </a:r>
            <a:r>
              <a:rPr lang="ru-RU" sz="2800" dirty="0" err="1"/>
              <a:t>королівського</a:t>
            </a:r>
            <a:r>
              <a:rPr lang="ru-RU" sz="2800" dirty="0"/>
              <a:t> </a:t>
            </a:r>
            <a:r>
              <a:rPr lang="ru-RU" sz="2800" dirty="0" err="1"/>
              <a:t>Товариства</a:t>
            </a:r>
            <a:r>
              <a:rPr lang="ru-RU" sz="2800" dirty="0"/>
              <a:t> </a:t>
            </a:r>
            <a:r>
              <a:rPr lang="ru-RU" sz="2800" dirty="0" err="1" smtClean="0"/>
              <a:t>антикваріїв</a:t>
            </a:r>
            <a:r>
              <a:rPr lang="ru-RU" sz="2800" dirty="0" smtClean="0"/>
              <a:t> (</a:t>
            </a:r>
            <a:r>
              <a:rPr lang="ru-RU" sz="2800" dirty="0" err="1" smtClean="0"/>
              <a:t>археології</a:t>
            </a:r>
            <a:r>
              <a:rPr lang="ru-RU" sz="2800" dirty="0" smtClean="0"/>
              <a:t>) </a:t>
            </a:r>
            <a:r>
              <a:rPr lang="ru-RU" sz="2800" dirty="0" err="1"/>
              <a:t>Півночі</a:t>
            </a:r>
            <a:r>
              <a:rPr lang="ru-RU" sz="2800" dirty="0"/>
              <a:t> (Копенгаген</a:t>
            </a:r>
            <a:r>
              <a:rPr lang="ru-RU" sz="2800" dirty="0" smtClean="0"/>
              <a:t>).</a:t>
            </a:r>
            <a:endParaRPr lang="ru-RU" sz="2800" dirty="0"/>
          </a:p>
          <a:p>
            <a:pPr marL="45720" indent="0" algn="ctr">
              <a:buNone/>
            </a:pPr>
            <a:r>
              <a:rPr lang="ru-RU" sz="2800" dirty="0" smtClean="0"/>
              <a:t>У </a:t>
            </a:r>
            <a:r>
              <a:rPr lang="ru-RU" sz="2800" dirty="0"/>
              <a:t>1832 </a:t>
            </a:r>
            <a:r>
              <a:rPr lang="ru-RU" sz="2800" dirty="0" err="1"/>
              <a:t>році</a:t>
            </a:r>
            <a:r>
              <a:rPr lang="ru-RU" sz="2800" dirty="0"/>
              <a:t> </a:t>
            </a:r>
            <a:r>
              <a:rPr lang="ru-RU" sz="2800" dirty="0" err="1" smtClean="0"/>
              <a:t>він</a:t>
            </a:r>
            <a:r>
              <a:rPr lang="ru-RU" sz="2800" dirty="0" smtClean="0"/>
              <a:t> </a:t>
            </a:r>
            <a:r>
              <a:rPr lang="ru-RU" sz="2800" dirty="0" err="1" smtClean="0"/>
              <a:t>був</a:t>
            </a:r>
            <a:r>
              <a:rPr lang="ru-RU" sz="2800" dirty="0" smtClean="0"/>
              <a:t> </a:t>
            </a:r>
            <a:r>
              <a:rPr lang="ru-RU" sz="2800" dirty="0" err="1"/>
              <a:t>призначений</a:t>
            </a:r>
            <a:r>
              <a:rPr lang="ru-RU" sz="2800" dirty="0"/>
              <a:t> на посаду </a:t>
            </a:r>
            <a:r>
              <a:rPr lang="ru-RU" sz="2800" dirty="0" err="1"/>
              <a:t>судді</a:t>
            </a:r>
            <a:r>
              <a:rPr lang="ru-RU" sz="2800" dirty="0"/>
              <a:t>, а </a:t>
            </a:r>
            <a:r>
              <a:rPr lang="ru-RU" sz="2800" dirty="0" err="1"/>
              <a:t>пізніше</a:t>
            </a:r>
            <a:r>
              <a:rPr lang="ru-RU" sz="2800" dirty="0"/>
              <a:t>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обраний</a:t>
            </a:r>
            <a:r>
              <a:rPr lang="ru-RU" sz="2800" dirty="0"/>
              <a:t> головою </a:t>
            </a:r>
            <a:r>
              <a:rPr lang="ru-RU" sz="2800" dirty="0" err="1"/>
              <a:t>Харківської</a:t>
            </a:r>
            <a:r>
              <a:rPr lang="ru-RU" sz="2800" dirty="0"/>
              <a:t> </a:t>
            </a:r>
            <a:r>
              <a:rPr lang="ru-RU" sz="2800" dirty="0" err="1"/>
              <a:t>палати</a:t>
            </a:r>
            <a:r>
              <a:rPr lang="ru-RU" sz="2800" dirty="0"/>
              <a:t> головного суду. </a:t>
            </a:r>
            <a:r>
              <a:rPr lang="ru-RU" sz="2800" dirty="0" err="1"/>
              <a:t>Ця</a:t>
            </a:r>
            <a:r>
              <a:rPr lang="ru-RU" sz="2800" dirty="0"/>
              <a:t> посада </a:t>
            </a:r>
            <a:r>
              <a:rPr lang="ru-RU" sz="2800" dirty="0" err="1"/>
              <a:t>була</a:t>
            </a:r>
            <a:r>
              <a:rPr lang="ru-RU" sz="2800" dirty="0"/>
              <a:t> </a:t>
            </a:r>
            <a:r>
              <a:rPr lang="ru-RU" sz="2800" dirty="0" err="1" smtClean="0"/>
              <a:t>останньою</a:t>
            </a:r>
            <a:r>
              <a:rPr lang="ru-RU" sz="2800" dirty="0" smtClean="0"/>
              <a:t> в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житті</a:t>
            </a:r>
            <a:r>
              <a:rPr lang="ru-RU" sz="2800" dirty="0" smtClean="0"/>
              <a:t>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619" y="1475656"/>
            <a:ext cx="3259266" cy="38941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044" y="5533996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Товариство археології Півночі (Данія)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209435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31910" y="1340768"/>
            <a:ext cx="4278471" cy="511256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2800" dirty="0" smtClean="0"/>
              <a:t>У </a:t>
            </a:r>
            <a:r>
              <a:rPr lang="uk-UA" sz="2800" dirty="0"/>
              <a:t>червні 1843 </a:t>
            </a:r>
            <a:r>
              <a:rPr lang="uk-UA" sz="2800" dirty="0" smtClean="0"/>
              <a:t>р. Квітка </a:t>
            </a:r>
            <a:r>
              <a:rPr lang="uk-UA" sz="2800" dirty="0"/>
              <a:t>захворів запаленням легень і через одинадцять </a:t>
            </a:r>
            <a:r>
              <a:rPr lang="uk-UA" sz="2800" dirty="0" smtClean="0"/>
              <a:t>днів помер. Відспівували його у Благовіщенському соборі. </a:t>
            </a:r>
            <a:r>
              <a:rPr lang="uk-UA" sz="2800" dirty="0"/>
              <a:t>Похований </a:t>
            </a:r>
            <a:r>
              <a:rPr lang="uk-UA" sz="2800" dirty="0" smtClean="0"/>
              <a:t>Квітка-Основ</a:t>
            </a:r>
            <a:r>
              <a:rPr lang="en-US" sz="2800" dirty="0" smtClean="0"/>
              <a:t>’</a:t>
            </a:r>
            <a:r>
              <a:rPr lang="ru-RU" sz="2800" dirty="0" smtClean="0"/>
              <a:t>я</a:t>
            </a:r>
            <a:r>
              <a:rPr lang="uk-UA" sz="2800" dirty="0" smtClean="0"/>
              <a:t>ненко </a:t>
            </a:r>
            <a:r>
              <a:rPr lang="uk-UA" sz="2800" dirty="0"/>
              <a:t>був на </a:t>
            </a:r>
            <a:r>
              <a:rPr lang="uk-UA" sz="2800" dirty="0" err="1" smtClean="0"/>
              <a:t>Холодногірському</a:t>
            </a:r>
            <a:r>
              <a:rPr lang="uk-UA" sz="2800" dirty="0" smtClean="0"/>
              <a:t> цвинтарі.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32656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Біографія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708920"/>
            <a:ext cx="2670048" cy="3578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340767"/>
            <a:ext cx="2400476" cy="329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373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717032"/>
            <a:ext cx="8208912" cy="2664296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sz="2800" dirty="0" smtClean="0"/>
              <a:t>У </a:t>
            </a:r>
            <a:r>
              <a:rPr lang="ru-RU" sz="2800" dirty="0"/>
              <a:t>1820-х </a:t>
            </a:r>
            <a:r>
              <a:rPr lang="ru-RU" sz="2800" dirty="0" err="1"/>
              <a:t>рр</a:t>
            </a:r>
            <a:r>
              <a:rPr lang="ru-RU" sz="2800" dirty="0"/>
              <a:t>. </a:t>
            </a:r>
            <a:r>
              <a:rPr lang="ru-RU" sz="2800" dirty="0" err="1"/>
              <a:t>виступив</a:t>
            </a:r>
            <a:r>
              <a:rPr lang="ru-RU" sz="2800" dirty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/>
              <a:t>комедіями</a:t>
            </a:r>
            <a:r>
              <a:rPr lang="ru-RU" sz="2800" dirty="0"/>
              <a:t> </a:t>
            </a:r>
            <a:r>
              <a:rPr lang="ru-RU" sz="2800" dirty="0" smtClean="0"/>
              <a:t>«</a:t>
            </a:r>
            <a:r>
              <a:rPr lang="ru-RU" sz="2800" dirty="0"/>
              <a:t>Приезжий из столицы, или Суматоха в уездном городе</a:t>
            </a:r>
            <a:r>
              <a:rPr lang="ru-RU" sz="2800" dirty="0" smtClean="0"/>
              <a:t>», </a:t>
            </a:r>
            <a:r>
              <a:rPr lang="ru-RU" sz="2800" dirty="0"/>
              <a:t>«Дворянские выборы</a:t>
            </a:r>
            <a:r>
              <a:rPr lang="ru-RU" sz="2800" dirty="0" smtClean="0"/>
              <a:t>» та </a:t>
            </a:r>
            <a:r>
              <a:rPr lang="ru-RU" sz="2800" dirty="0" err="1"/>
              <a:t>ін</a:t>
            </a:r>
            <a:r>
              <a:rPr lang="ru-RU" sz="2800" dirty="0"/>
              <a:t>. </a:t>
            </a:r>
            <a:r>
              <a:rPr lang="ru-RU" sz="2800" dirty="0" err="1"/>
              <a:t>Спираючись</a:t>
            </a:r>
            <a:r>
              <a:rPr lang="ru-RU" sz="2800" dirty="0"/>
              <a:t> на </a:t>
            </a:r>
            <a:r>
              <a:rPr lang="ru-RU" sz="2800" dirty="0" err="1"/>
              <a:t>літературну</a:t>
            </a:r>
            <a:r>
              <a:rPr lang="ru-RU" sz="2800" dirty="0"/>
              <a:t> </a:t>
            </a:r>
            <a:r>
              <a:rPr lang="ru-RU" sz="2800" dirty="0" err="1"/>
              <a:t>традицію</a:t>
            </a:r>
            <a:r>
              <a:rPr lang="ru-RU" sz="2800" dirty="0"/>
              <a:t>, </a:t>
            </a:r>
            <a:r>
              <a:rPr lang="ru-RU" sz="2800" dirty="0" err="1"/>
              <a:t>започатковану</a:t>
            </a:r>
            <a:r>
              <a:rPr lang="ru-RU" sz="2800" dirty="0"/>
              <a:t> </a:t>
            </a:r>
            <a:r>
              <a:rPr lang="ru-RU" sz="2800" dirty="0" err="1" smtClean="0"/>
              <a:t>Котляревським</a:t>
            </a:r>
            <a:r>
              <a:rPr lang="ru-RU" sz="2800" dirty="0"/>
              <a:t>, </a:t>
            </a:r>
            <a:r>
              <a:rPr lang="ru-RU" sz="2800" dirty="0" err="1"/>
              <a:t>народну</a:t>
            </a:r>
            <a:r>
              <a:rPr lang="ru-RU" sz="2800" dirty="0"/>
              <a:t> </a:t>
            </a:r>
            <a:r>
              <a:rPr lang="ru-RU" sz="2800" dirty="0" err="1"/>
              <a:t>пісенність</a:t>
            </a:r>
            <a:r>
              <a:rPr lang="ru-RU" sz="2800" dirty="0"/>
              <a:t> і </a:t>
            </a:r>
            <a:r>
              <a:rPr lang="ru-RU" sz="2800" dirty="0" err="1"/>
              <a:t>гумор</a:t>
            </a:r>
            <a:r>
              <a:rPr lang="ru-RU" sz="2800" dirty="0"/>
              <a:t>, </a:t>
            </a:r>
            <a:r>
              <a:rPr lang="ru-RU" sz="2800" dirty="0" err="1" smtClean="0"/>
              <a:t>Квітка</a:t>
            </a:r>
            <a:r>
              <a:rPr lang="ru-RU" sz="2800" dirty="0" smtClean="0"/>
              <a:t> </a:t>
            </a:r>
            <a:r>
              <a:rPr lang="ru-RU" sz="2800" dirty="0"/>
              <a:t>написав </a:t>
            </a:r>
            <a:r>
              <a:rPr lang="ru-RU" sz="2800" dirty="0" err="1"/>
              <a:t>українською</a:t>
            </a:r>
            <a:r>
              <a:rPr lang="ru-RU" sz="2800" dirty="0"/>
              <a:t> </a:t>
            </a:r>
            <a:r>
              <a:rPr lang="ru-RU" sz="2800" dirty="0" err="1"/>
              <a:t>мовою</a:t>
            </a:r>
            <a:r>
              <a:rPr lang="ru-RU" sz="2800" dirty="0"/>
              <a:t> </a:t>
            </a:r>
            <a:r>
              <a:rPr lang="ru-RU" sz="2800" dirty="0" err="1"/>
              <a:t>популярні</a:t>
            </a:r>
            <a:r>
              <a:rPr lang="ru-RU" sz="2800" dirty="0"/>
              <a:t> й </a:t>
            </a:r>
            <a:r>
              <a:rPr lang="ru-RU" sz="2800" dirty="0" err="1"/>
              <a:t>досі</a:t>
            </a:r>
            <a:r>
              <a:rPr lang="ru-RU" sz="2800" dirty="0"/>
              <a:t> </a:t>
            </a:r>
            <a:r>
              <a:rPr lang="ru-RU" sz="2800" dirty="0" err="1"/>
              <a:t>комедії</a:t>
            </a:r>
            <a:r>
              <a:rPr lang="ru-RU" sz="2800" dirty="0"/>
              <a:t> «</a:t>
            </a:r>
            <a:r>
              <a:rPr lang="ru-RU" sz="2800" dirty="0" err="1"/>
              <a:t>Сватання</a:t>
            </a:r>
            <a:r>
              <a:rPr lang="ru-RU" sz="2800" dirty="0"/>
              <a:t> на </a:t>
            </a:r>
            <a:r>
              <a:rPr lang="ru-RU" sz="2800" dirty="0" err="1"/>
              <a:t>Гончарівці</a:t>
            </a:r>
            <a:r>
              <a:rPr lang="ru-RU" sz="2800" dirty="0"/>
              <a:t>» (1835), «Шельменко-денщик» (1835), «Бой-</a:t>
            </a:r>
            <a:r>
              <a:rPr lang="ru-RU" sz="2800" dirty="0" err="1"/>
              <a:t>жінка</a:t>
            </a:r>
            <a:r>
              <a:rPr lang="ru-RU" sz="2800" dirty="0"/>
              <a:t>» (1840).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188640"/>
            <a:ext cx="651251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Творчість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979936"/>
            <a:ext cx="3779264" cy="273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8256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99992" y="1052736"/>
            <a:ext cx="4176464" cy="532859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uk-UA" sz="2800" dirty="0"/>
              <a:t>Українські прозові твори </a:t>
            </a:r>
            <a:r>
              <a:rPr lang="uk-UA" sz="2800" dirty="0" err="1"/>
              <a:t>Квітки-Основ'яненка</a:t>
            </a:r>
            <a:r>
              <a:rPr lang="uk-UA" sz="2800" dirty="0"/>
              <a:t> поділяються на дві основні групи: бурлескно-реалістичні («</a:t>
            </a:r>
            <a:r>
              <a:rPr lang="uk-UA" sz="2800" dirty="0" err="1"/>
              <a:t>Салдацький</a:t>
            </a:r>
            <a:r>
              <a:rPr lang="uk-UA" sz="2800" dirty="0"/>
              <a:t> </a:t>
            </a:r>
            <a:r>
              <a:rPr lang="uk-UA" sz="2800" dirty="0" err="1"/>
              <a:t>патрет</a:t>
            </a:r>
            <a:r>
              <a:rPr lang="uk-UA" sz="2800" dirty="0" smtClean="0"/>
              <a:t>», «</a:t>
            </a:r>
            <a:r>
              <a:rPr lang="uk-UA" sz="2800" dirty="0"/>
              <a:t>Конотопська відьма») та сентиментально-реалістичні повісті («Маруся», «Козир-дівка</a:t>
            </a:r>
            <a:r>
              <a:rPr lang="uk-UA" sz="2800" dirty="0" smtClean="0"/>
              <a:t>», «</a:t>
            </a:r>
            <a:r>
              <a:rPr lang="uk-UA" sz="2800" dirty="0"/>
              <a:t>Сердешна Оксана</a:t>
            </a:r>
            <a:r>
              <a:rPr lang="uk-UA" sz="2800" dirty="0" smtClean="0"/>
              <a:t>»).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188640"/>
            <a:ext cx="651251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Творчість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052736"/>
            <a:ext cx="3492175" cy="514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4924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11960" y="1052736"/>
            <a:ext cx="4536504" cy="34747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800" dirty="0" err="1" smtClean="0"/>
              <a:t>Найкращі</a:t>
            </a:r>
            <a:r>
              <a:rPr lang="ru-RU" sz="2800" dirty="0" smtClean="0"/>
              <a:t> </a:t>
            </a:r>
            <a:r>
              <a:rPr lang="ru-RU" sz="2800" dirty="0"/>
              <a:t>твори </a:t>
            </a:r>
            <a:r>
              <a:rPr lang="ru-RU" sz="2800" dirty="0" err="1" smtClean="0"/>
              <a:t>Квітки</a:t>
            </a:r>
            <a:r>
              <a:rPr lang="ru-RU" sz="2800" dirty="0" smtClean="0"/>
              <a:t> </a:t>
            </a:r>
            <a:r>
              <a:rPr lang="ru-RU" sz="2800" dirty="0"/>
              <a:t>одними з перших представляли </a:t>
            </a:r>
            <a:r>
              <a:rPr lang="ru-RU" sz="2800" dirty="0" err="1"/>
              <a:t>українську</a:t>
            </a:r>
            <a:r>
              <a:rPr lang="ru-RU" sz="2800" dirty="0"/>
              <a:t> </a:t>
            </a:r>
            <a:r>
              <a:rPr lang="ru-RU" sz="2800" dirty="0" err="1"/>
              <a:t>літературу</a:t>
            </a:r>
            <a:r>
              <a:rPr lang="ru-RU" sz="2800" dirty="0"/>
              <a:t> </a:t>
            </a:r>
            <a:r>
              <a:rPr lang="ru-RU" sz="2800" dirty="0" err="1"/>
              <a:t>європейським</a:t>
            </a:r>
            <a:r>
              <a:rPr lang="ru-RU" sz="2800" dirty="0"/>
              <a:t> </a:t>
            </a:r>
            <a:r>
              <a:rPr lang="ru-RU" sz="2800" dirty="0" err="1"/>
              <a:t>читачам</a:t>
            </a:r>
            <a:r>
              <a:rPr lang="ru-RU" sz="2800" dirty="0"/>
              <a:t>. У 1854 в </a:t>
            </a:r>
            <a:r>
              <a:rPr lang="ru-RU" sz="2800" dirty="0" err="1"/>
              <a:t>Парижі</a:t>
            </a:r>
            <a:r>
              <a:rPr lang="ru-RU" sz="2800" dirty="0"/>
              <a:t> </a:t>
            </a:r>
            <a:r>
              <a:rPr lang="ru-RU" sz="2800" dirty="0" err="1"/>
              <a:t>опубліковано</a:t>
            </a:r>
            <a:r>
              <a:rPr lang="ru-RU" sz="2800" dirty="0"/>
              <a:t> </a:t>
            </a:r>
            <a:r>
              <a:rPr lang="ru-RU" sz="2800" dirty="0" err="1"/>
              <a:t>французькою</a:t>
            </a:r>
            <a:r>
              <a:rPr lang="ru-RU" sz="2800" dirty="0"/>
              <a:t> </a:t>
            </a:r>
            <a:r>
              <a:rPr lang="ru-RU" sz="2800" dirty="0" err="1"/>
              <a:t>мовою</a:t>
            </a:r>
            <a:r>
              <a:rPr lang="ru-RU" sz="2800" dirty="0"/>
              <a:t> «</a:t>
            </a:r>
            <a:r>
              <a:rPr lang="ru-RU" sz="2800" dirty="0" err="1"/>
              <a:t>Сердешну</a:t>
            </a:r>
            <a:r>
              <a:rPr lang="ru-RU" sz="2800" dirty="0"/>
              <a:t> Оксану». Твори </a:t>
            </a:r>
            <a:r>
              <a:rPr lang="ru-RU" sz="2800" dirty="0" err="1" smtClean="0"/>
              <a:t>Основ'яненка</a:t>
            </a:r>
            <a:r>
              <a:rPr lang="ru-RU" sz="2800" dirty="0" smtClean="0"/>
              <a:t> </a:t>
            </a:r>
            <a:r>
              <a:rPr lang="ru-RU" sz="2800" dirty="0" err="1"/>
              <a:t>перекладено</a:t>
            </a:r>
            <a:r>
              <a:rPr lang="ru-RU" sz="2800" dirty="0"/>
              <a:t> </a:t>
            </a:r>
            <a:r>
              <a:rPr lang="ru-RU" sz="2800" dirty="0" err="1"/>
              <a:t>польською</a:t>
            </a:r>
            <a:r>
              <a:rPr lang="ru-RU" sz="2800" dirty="0"/>
              <a:t>, </a:t>
            </a:r>
            <a:r>
              <a:rPr lang="ru-RU" sz="2800" dirty="0" err="1"/>
              <a:t>болгарською</a:t>
            </a:r>
            <a:r>
              <a:rPr lang="ru-RU" sz="2800" dirty="0"/>
              <a:t>, </a:t>
            </a:r>
            <a:r>
              <a:rPr lang="ru-RU" sz="2800" dirty="0" err="1"/>
              <a:t>чеською</a:t>
            </a:r>
            <a:r>
              <a:rPr lang="ru-RU" sz="2800" dirty="0"/>
              <a:t> та </a:t>
            </a:r>
            <a:r>
              <a:rPr lang="ru-RU" sz="2800" dirty="0" err="1"/>
              <a:t>іншими</a:t>
            </a:r>
            <a:r>
              <a:rPr lang="ru-RU" sz="2800" dirty="0"/>
              <a:t> </a:t>
            </a:r>
            <a:r>
              <a:rPr lang="ru-RU" sz="2800" dirty="0" err="1"/>
              <a:t>мовами</a:t>
            </a:r>
            <a:r>
              <a:rPr lang="ru-RU" sz="2800" dirty="0"/>
              <a:t>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188640"/>
            <a:ext cx="651251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Творчість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162254"/>
            <a:ext cx="3456384" cy="502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267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31910" y="1484784"/>
            <a:ext cx="4088562" cy="4752528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uk-UA" sz="2800" dirty="0" smtClean="0"/>
              <a:t>Високу оцінку творчості Г. Квітки-Основ</a:t>
            </a:r>
            <a:r>
              <a:rPr lang="en-US" sz="2800" dirty="0" smtClean="0"/>
              <a:t>’</a:t>
            </a:r>
            <a:r>
              <a:rPr lang="uk-UA" sz="2800" dirty="0" err="1" smtClean="0"/>
              <a:t>яненка</a:t>
            </a:r>
            <a:r>
              <a:rPr lang="uk-UA" sz="2800" dirty="0" smtClean="0"/>
              <a:t> дав Тарас Шевченко. Особливо йому сподобався твір «Маруся». У листуванні Шевченко звертався </a:t>
            </a:r>
            <a:r>
              <a:rPr lang="uk-UA" sz="2800" dirty="0"/>
              <a:t>до Квітки «батьку ти мій, друже</a:t>
            </a:r>
            <a:r>
              <a:rPr lang="uk-UA" sz="2800" dirty="0" smtClean="0"/>
              <a:t>», також присвятив вірш «До </a:t>
            </a:r>
            <a:r>
              <a:rPr lang="uk-UA" sz="2800" dirty="0"/>
              <a:t>Основ</a:t>
            </a:r>
            <a:r>
              <a:rPr lang="en-US" sz="2800" dirty="0"/>
              <a:t>’</a:t>
            </a:r>
            <a:r>
              <a:rPr lang="uk-UA" sz="2800" dirty="0" err="1" smtClean="0"/>
              <a:t>яненка</a:t>
            </a:r>
            <a:r>
              <a:rPr lang="uk-UA" sz="2800" dirty="0" smtClean="0"/>
              <a:t>».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188640"/>
            <a:ext cx="651251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Творчість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84784"/>
            <a:ext cx="446449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err="1" smtClean="0"/>
              <a:t>Утни</a:t>
            </a:r>
            <a:r>
              <a:rPr lang="ru-RU" sz="2600" dirty="0" smtClean="0"/>
              <a:t>, батьку, </a:t>
            </a:r>
            <a:r>
              <a:rPr lang="ru-RU" sz="2600" dirty="0" err="1" smtClean="0"/>
              <a:t>щоб</a:t>
            </a:r>
            <a:r>
              <a:rPr lang="ru-RU" sz="2600" dirty="0" smtClean="0"/>
              <a:t> нехотя </a:t>
            </a:r>
          </a:p>
          <a:p>
            <a:pPr algn="ctr"/>
            <a:r>
              <a:rPr lang="ru-RU" sz="2600" dirty="0" smtClean="0"/>
              <a:t>На </a:t>
            </a:r>
            <a:r>
              <a:rPr lang="ru-RU" sz="2600" dirty="0" err="1" smtClean="0"/>
              <a:t>ввесь</a:t>
            </a:r>
            <a:r>
              <a:rPr lang="ru-RU" sz="2600" dirty="0" smtClean="0"/>
              <a:t> </a:t>
            </a:r>
            <a:r>
              <a:rPr lang="ru-RU" sz="2600" dirty="0" err="1" smtClean="0"/>
              <a:t>світ</a:t>
            </a:r>
            <a:r>
              <a:rPr lang="ru-RU" sz="2600" dirty="0" smtClean="0"/>
              <a:t> </a:t>
            </a:r>
            <a:r>
              <a:rPr lang="ru-RU" sz="2600" dirty="0" err="1" smtClean="0"/>
              <a:t>почули</a:t>
            </a:r>
            <a:r>
              <a:rPr lang="ru-RU" sz="2600" dirty="0" smtClean="0"/>
              <a:t>, </a:t>
            </a:r>
          </a:p>
          <a:p>
            <a:pPr algn="ctr"/>
            <a:r>
              <a:rPr lang="ru-RU" sz="2600" dirty="0" err="1" smtClean="0"/>
              <a:t>Що</a:t>
            </a:r>
            <a:r>
              <a:rPr lang="ru-RU" sz="2600" dirty="0" smtClean="0"/>
              <a:t> </a:t>
            </a:r>
            <a:r>
              <a:rPr lang="ru-RU" sz="2600" dirty="0" err="1" smtClean="0"/>
              <a:t>діялось</a:t>
            </a:r>
            <a:r>
              <a:rPr lang="ru-RU" sz="2600" dirty="0" smtClean="0"/>
              <a:t> в </a:t>
            </a:r>
            <a:r>
              <a:rPr lang="ru-RU" sz="2600" dirty="0" err="1" smtClean="0"/>
              <a:t>Україні</a:t>
            </a:r>
            <a:r>
              <a:rPr lang="ru-RU" sz="2600" dirty="0" smtClean="0"/>
              <a:t>, </a:t>
            </a:r>
          </a:p>
          <a:p>
            <a:pPr algn="ctr"/>
            <a:r>
              <a:rPr lang="ru-RU" sz="2600" dirty="0" smtClean="0"/>
              <a:t>За </a:t>
            </a:r>
            <a:r>
              <a:rPr lang="ru-RU" sz="2600" dirty="0" err="1" smtClean="0"/>
              <a:t>що</a:t>
            </a:r>
            <a:r>
              <a:rPr lang="ru-RU" sz="2600" dirty="0" smtClean="0"/>
              <a:t> погибала, </a:t>
            </a:r>
          </a:p>
          <a:p>
            <a:pPr algn="ctr"/>
            <a:r>
              <a:rPr lang="ru-RU" sz="2600" dirty="0" smtClean="0"/>
              <a:t>За </a:t>
            </a:r>
            <a:r>
              <a:rPr lang="ru-RU" sz="2600" dirty="0" err="1" smtClean="0"/>
              <a:t>що</a:t>
            </a:r>
            <a:r>
              <a:rPr lang="ru-RU" sz="2600" dirty="0" smtClean="0"/>
              <a:t> слава </a:t>
            </a:r>
            <a:r>
              <a:rPr lang="ru-RU" sz="2600" dirty="0" err="1" smtClean="0"/>
              <a:t>козацькая</a:t>
            </a:r>
            <a:r>
              <a:rPr lang="ru-RU" sz="2600" dirty="0" smtClean="0"/>
              <a:t> </a:t>
            </a:r>
          </a:p>
          <a:p>
            <a:pPr algn="ctr"/>
            <a:r>
              <a:rPr lang="ru-RU" sz="2600" dirty="0" smtClean="0"/>
              <a:t>На </a:t>
            </a:r>
            <a:r>
              <a:rPr lang="ru-RU" sz="2600" dirty="0" err="1" smtClean="0"/>
              <a:t>всім</a:t>
            </a:r>
            <a:r>
              <a:rPr lang="ru-RU" sz="2600" dirty="0" smtClean="0"/>
              <a:t> </a:t>
            </a:r>
            <a:r>
              <a:rPr lang="ru-RU" sz="2600" dirty="0" err="1" smtClean="0"/>
              <a:t>світі</a:t>
            </a:r>
            <a:r>
              <a:rPr lang="ru-RU" sz="2600" dirty="0" smtClean="0"/>
              <a:t> стала! </a:t>
            </a:r>
          </a:p>
          <a:p>
            <a:pPr algn="ctr"/>
            <a:r>
              <a:rPr lang="ru-RU" sz="2600" dirty="0" err="1" smtClean="0"/>
              <a:t>Утни</a:t>
            </a:r>
            <a:r>
              <a:rPr lang="ru-RU" sz="2600" dirty="0" smtClean="0"/>
              <a:t>, батьку, орле </a:t>
            </a:r>
            <a:r>
              <a:rPr lang="ru-RU" sz="2600" dirty="0" err="1" smtClean="0"/>
              <a:t>сизий</a:t>
            </a:r>
            <a:r>
              <a:rPr lang="ru-RU" sz="2600" dirty="0" smtClean="0"/>
              <a:t>!</a:t>
            </a:r>
            <a:endParaRPr lang="uk-UA" sz="2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9034" y="4869160"/>
            <a:ext cx="28575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739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55919" y="1484783"/>
            <a:ext cx="6164553" cy="2808313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dirty="0" err="1"/>
              <a:t>Ім'ям</a:t>
            </a:r>
            <a:r>
              <a:rPr lang="ru-RU" sz="2800" dirty="0"/>
              <a:t> </a:t>
            </a:r>
            <a:r>
              <a:rPr lang="ru-RU" sz="2800" dirty="0" err="1"/>
              <a:t>письменника</a:t>
            </a:r>
            <a:r>
              <a:rPr lang="ru-RU" sz="2800" dirty="0"/>
              <a:t> у 1978 названо </a:t>
            </a:r>
            <a:r>
              <a:rPr lang="ru-RU" sz="2800" dirty="0" err="1"/>
              <a:t>вулицю</a:t>
            </a:r>
            <a:r>
              <a:rPr lang="ru-RU" sz="2800" dirty="0"/>
              <a:t> </a:t>
            </a:r>
            <a:r>
              <a:rPr lang="ru-RU" sz="2800" dirty="0" err="1"/>
              <a:t>поблизу</a:t>
            </a:r>
            <a:r>
              <a:rPr lang="ru-RU" sz="2800" dirty="0"/>
              <a:t> старого </a:t>
            </a:r>
            <a:r>
              <a:rPr lang="ru-RU" sz="2800" dirty="0" err="1"/>
              <a:t>харківського</a:t>
            </a:r>
            <a:r>
              <a:rPr lang="ru-RU" sz="2800" dirty="0"/>
              <a:t> </a:t>
            </a:r>
            <a:r>
              <a:rPr lang="ru-RU" sz="2800" dirty="0" err="1" smtClean="0"/>
              <a:t>університету</a:t>
            </a:r>
            <a:r>
              <a:rPr lang="ru-RU" sz="2800" dirty="0"/>
              <a:t>. </a:t>
            </a:r>
            <a:r>
              <a:rPr lang="ru-RU" sz="2800" dirty="0" err="1" smtClean="0"/>
              <a:t>Встановлено</a:t>
            </a:r>
            <a:r>
              <a:rPr lang="ru-RU" sz="2800" dirty="0" smtClean="0"/>
              <a:t> </a:t>
            </a:r>
            <a:r>
              <a:rPr lang="ru-RU" sz="2800" dirty="0" err="1" smtClean="0"/>
              <a:t>пам'ятник</a:t>
            </a:r>
            <a:r>
              <a:rPr lang="ru-RU" sz="2800" dirty="0" smtClean="0"/>
              <a:t> </a:t>
            </a:r>
            <a:r>
              <a:rPr lang="ru-RU" sz="2800" dirty="0"/>
              <a:t>у </a:t>
            </a:r>
            <a:r>
              <a:rPr lang="ru-RU" sz="2800" dirty="0" err="1"/>
              <a:t>Харкові</a:t>
            </a:r>
            <a:r>
              <a:rPr lang="ru-RU" sz="2800" dirty="0"/>
              <a:t> на </a:t>
            </a:r>
            <a:r>
              <a:rPr lang="ru-RU" sz="2800" dirty="0" err="1"/>
              <a:t>однойменній</a:t>
            </a:r>
            <a:r>
              <a:rPr lang="ru-RU" sz="2800" dirty="0"/>
              <a:t> </a:t>
            </a:r>
            <a:r>
              <a:rPr lang="ru-RU" sz="2800" dirty="0" err="1"/>
              <a:t>вулиці</a:t>
            </a:r>
            <a:r>
              <a:rPr lang="ru-RU" sz="2800" dirty="0"/>
              <a:t>, </a:t>
            </a:r>
            <a:r>
              <a:rPr lang="ru-RU" sz="2800" dirty="0" smtClean="0"/>
              <a:t>1994 р. </a:t>
            </a:r>
            <a:r>
              <a:rPr lang="ru-RU" sz="2800" dirty="0" err="1" smtClean="0"/>
              <a:t>Випущена</a:t>
            </a:r>
            <a:r>
              <a:rPr lang="ru-RU" sz="2800" dirty="0" smtClean="0"/>
              <a:t> </a:t>
            </a:r>
            <a:r>
              <a:rPr lang="ru-RU" sz="2800" dirty="0" err="1" smtClean="0"/>
              <a:t>ювілейна</a:t>
            </a:r>
            <a:r>
              <a:rPr lang="ru-RU" sz="2800" dirty="0" smtClean="0"/>
              <a:t> монета у 2008р.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188640"/>
            <a:ext cx="651251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Вшанування </a:t>
            </a:r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ru-RU" dirty="0" err="1" smtClean="0"/>
              <a:t>ят</a:t>
            </a:r>
            <a:r>
              <a:rPr lang="uk-UA" dirty="0" smtClean="0"/>
              <a:t>і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4304608"/>
            <a:ext cx="3528392" cy="21902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599" y="1484784"/>
            <a:ext cx="2333683" cy="48622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9987" y="4125019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99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84784"/>
            <a:ext cx="8352928" cy="5040560"/>
          </a:xfrm>
        </p:spPr>
        <p:txBody>
          <a:bodyPr>
            <a:normAutofit fontScale="92500" lnSpcReduction="20000"/>
          </a:bodyPr>
          <a:lstStyle/>
          <a:p>
            <a:r>
              <a:rPr lang="uk-UA" sz="2800" dirty="0" smtClean="0"/>
              <a:t>Стаття про Г. Квітку-Основ</a:t>
            </a:r>
            <a:r>
              <a:rPr lang="en-US" sz="2800" dirty="0" smtClean="0"/>
              <a:t>’</a:t>
            </a:r>
            <a:r>
              <a:rPr lang="uk-UA" sz="2800" dirty="0" err="1" smtClean="0"/>
              <a:t>яненка</a:t>
            </a:r>
            <a:r>
              <a:rPr lang="uk-UA" sz="2800" dirty="0" smtClean="0"/>
              <a:t> на україномовному розділі </a:t>
            </a:r>
            <a:r>
              <a:rPr lang="uk-UA" sz="2800" dirty="0" err="1" smtClean="0"/>
              <a:t>Вікіпедії</a:t>
            </a:r>
            <a:endParaRPr lang="uk-UA" sz="2800" dirty="0" smtClean="0"/>
          </a:p>
          <a:p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korolenko.kharkov.com/kvitkaosn.htm</a:t>
            </a:r>
            <a:r>
              <a:rPr lang="uk-UA" sz="2800" dirty="0" smtClean="0"/>
              <a:t> Нащадок славетного роду Квіток</a:t>
            </a:r>
          </a:p>
          <a:p>
            <a:r>
              <a:rPr lang="en-US" sz="2800" dirty="0">
                <a:hlinkClick r:id="rId3"/>
              </a:rPr>
              <a:t>http://</a:t>
            </a:r>
            <a:r>
              <a:rPr lang="en-US" sz="2800" dirty="0" smtClean="0">
                <a:hlinkClick r:id="rId3"/>
              </a:rPr>
              <a:t>shkola.ostriv.in.ua/publication/code-6c9a939c3b78</a:t>
            </a:r>
            <a:r>
              <a:rPr lang="uk-UA" sz="2800" dirty="0" smtClean="0"/>
              <a:t> Острів знань</a:t>
            </a:r>
          </a:p>
          <a:p>
            <a:r>
              <a:rPr lang="en-US" sz="2800" dirty="0">
                <a:hlinkClick r:id="rId4"/>
              </a:rPr>
              <a:t>http://</a:t>
            </a:r>
            <a:r>
              <a:rPr lang="en-US" sz="2800" dirty="0" smtClean="0">
                <a:hlinkClick r:id="rId4"/>
              </a:rPr>
              <a:t>www.ebk.net.ua/Book/synopsis/biografii/part1/001.htm</a:t>
            </a:r>
            <a:r>
              <a:rPr lang="uk-UA" sz="2800" dirty="0" smtClean="0"/>
              <a:t> Електронна бібліотека Князєва</a:t>
            </a:r>
          </a:p>
          <a:p>
            <a:r>
              <a:rPr lang="en-US" sz="2800" dirty="0">
                <a:hlinkClick r:id="rId5"/>
              </a:rPr>
              <a:t>http://</a:t>
            </a:r>
            <a:r>
              <a:rPr lang="en-US" sz="2800" dirty="0" smtClean="0">
                <a:hlinkClick r:id="rId5"/>
              </a:rPr>
              <a:t>kharkov.vbelous.net/ukrain/famous/fam-art/kvitka.htm</a:t>
            </a:r>
            <a:r>
              <a:rPr lang="uk-UA" sz="2800" dirty="0"/>
              <a:t> </a:t>
            </a:r>
            <a:r>
              <a:rPr lang="uk-UA" sz="2800" dirty="0" smtClean="0"/>
              <a:t>Г.Ф.Квітка-Основ'яненко</a:t>
            </a:r>
          </a:p>
          <a:p>
            <a:r>
              <a:rPr lang="en-US" sz="2800" dirty="0">
                <a:hlinkClick r:id="rId6"/>
              </a:rPr>
              <a:t>http://www.archives.gov.ua/Sections/Kvitka-O</a:t>
            </a:r>
            <a:r>
              <a:rPr lang="en-US" sz="2800" dirty="0" smtClean="0">
                <a:hlinkClick r:id="rId6"/>
              </a:rPr>
              <a:t>/</a:t>
            </a:r>
            <a:r>
              <a:rPr lang="uk-UA" sz="2800" dirty="0" smtClean="0"/>
              <a:t> </a:t>
            </a:r>
            <a:r>
              <a:rPr lang="ru-RU" sz="2800" dirty="0"/>
              <a:t>До 230-річчя </a:t>
            </a:r>
            <a:r>
              <a:rPr lang="ru-RU" sz="2800" dirty="0" err="1"/>
              <a:t>від</a:t>
            </a:r>
            <a:r>
              <a:rPr lang="ru-RU" sz="2800" dirty="0"/>
              <a:t> дня </a:t>
            </a:r>
            <a:r>
              <a:rPr lang="ru-RU" sz="2800" dirty="0" err="1"/>
              <a:t>народження</a:t>
            </a:r>
            <a:r>
              <a:rPr lang="ru-RU" sz="2800" dirty="0"/>
              <a:t> </a:t>
            </a:r>
            <a:r>
              <a:rPr lang="ru-RU" sz="2800" dirty="0" err="1"/>
              <a:t>Григорія</a:t>
            </a:r>
            <a:r>
              <a:rPr lang="ru-RU" sz="2800" dirty="0"/>
              <a:t> </a:t>
            </a:r>
            <a:r>
              <a:rPr lang="ru-RU" sz="2800" dirty="0" err="1"/>
              <a:t>Квітки-Основ'яненко</a:t>
            </a:r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188640"/>
            <a:ext cx="651251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uk-UA" dirty="0" smtClean="0"/>
              <a:t>Корисні посилання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0072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159</TotalTime>
  <Words>719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Григорій Квітка-Основ’яненко – основоположник української прози </vt:lpstr>
      <vt:lpstr>Біографія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Григорій Квітка-Основ’яненко – основоположник української прози</dc:title>
  <dc:creator>дмитрий</dc:creator>
  <cp:lastModifiedBy>XTreme</cp:lastModifiedBy>
  <cp:revision>14</cp:revision>
  <dcterms:created xsi:type="dcterms:W3CDTF">2012-12-17T18:49:49Z</dcterms:created>
  <dcterms:modified xsi:type="dcterms:W3CDTF">2012-12-18T09:15:04Z</dcterms:modified>
</cp:coreProperties>
</file>